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535" r:id="rId4"/>
    <p:sldId id="474" r:id="rId5"/>
    <p:sldId id="526" r:id="rId6"/>
    <p:sldId id="532" r:id="rId7"/>
    <p:sldId id="533" r:id="rId8"/>
    <p:sldId id="1811" r:id="rId9"/>
    <p:sldId id="442" r:id="rId10"/>
    <p:sldId id="524" r:id="rId11"/>
    <p:sldId id="525" r:id="rId12"/>
    <p:sldId id="458" r:id="rId13"/>
    <p:sldId id="521" r:id="rId14"/>
    <p:sldId id="522" r:id="rId15"/>
    <p:sldId id="531" r:id="rId16"/>
    <p:sldId id="523" r:id="rId17"/>
    <p:sldId id="530" r:id="rId18"/>
    <p:sldId id="529" r:id="rId19"/>
    <p:sldId id="517" r:id="rId20"/>
    <p:sldId id="289" r:id="rId21"/>
    <p:sldId id="527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e Stone" initials="ZS" lastIdx="2" clrIdx="0">
    <p:extLst>
      <p:ext uri="{19B8F6BF-5375-455C-9EA6-DF929625EA0E}">
        <p15:presenceInfo xmlns:p15="http://schemas.microsoft.com/office/powerpoint/2012/main" userId="ecd519e82100c7ee" providerId="Windows Live"/>
      </p:ext>
    </p:extLst>
  </p:cmAuthor>
  <p:cmAuthor id="2" name="Jeffrey Owen Hanson" initials="JOH" lastIdx="1" clrIdx="1">
    <p:extLst>
      <p:ext uri="{19B8F6BF-5375-455C-9EA6-DF929625EA0E}">
        <p15:presenceInfo xmlns:p15="http://schemas.microsoft.com/office/powerpoint/2012/main" userId="Jeffrey Owen Hanson" providerId="None"/>
      </p:ext>
    </p:extLst>
  </p:cmAuthor>
  <p:cmAuthor id="3" name="Richard Schuster" initials="RS" lastIdx="1" clrIdx="2">
    <p:extLst>
      <p:ext uri="{19B8F6BF-5375-455C-9EA6-DF929625EA0E}">
        <p15:presenceInfo xmlns:p15="http://schemas.microsoft.com/office/powerpoint/2012/main" userId="Richard Schu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434343"/>
    <a:srgbClr val="2D2A3A"/>
    <a:srgbClr val="1E1C26"/>
    <a:srgbClr val="0E0036"/>
    <a:srgbClr val="2A2A2A"/>
    <a:srgbClr val="3F3F3F"/>
    <a:srgbClr val="232323"/>
    <a:srgbClr val="D000A8"/>
    <a:srgbClr val="00F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NCC approached us in 2019; project started 2020 – tools to modernize their prioritization approach</a:t>
            </a:r>
          </a:p>
          <a:p>
            <a:r>
              <a:rPr lang="en-US" dirty="0"/>
              <a:t>Alliance for supporting research – crucial, because tools sophisticated, but require some research to carefully set parameters – they are still subject to uncertainty in data, research to help resolve and better handle some of that</a:t>
            </a:r>
          </a:p>
          <a:p>
            <a:endParaRPr lang="en-US" dirty="0"/>
          </a:p>
          <a:p>
            <a:r>
              <a:rPr lang="en-US" dirty="0"/>
              <a:t>Note that ECCC is partner on the supporting research. ECCC also provided us with a grant that is partly related – part of our mandate for the grant is to do additional research to help priority-setting.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342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09ED6-AD7E-4B4F-828E-C03AF6D2E18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58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4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2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3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80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1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02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73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8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21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93942" y="233497"/>
            <a:ext cx="8902800" cy="1168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Where to Work tool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138087" y="1474763"/>
            <a:ext cx="9023400" cy="16640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Jeffrey Hanson, Richard Schuster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Jaimie Vincent, Joseph Bennett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" name="AutoShape 4" descr="Nature Conservancy of Canada (NCC) â Annual Report 2019/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4178460"/>
            <a:ext cx="9143999" cy="965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arleton University News on Twitter: &amp;quot;#CarletonU unveils refreshed visual  identity with updated logo that better defines our distinctive and  compelling identity. More information, along with guidelines for use and  branded templates, here: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7" y="4293239"/>
            <a:ext cx="2269447" cy="6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kootenayconservation.ca/wp-content/uploads/2020/03/Kootenay-Conservation-Program-Partners-Nature-Conservancy-Canada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9" b="25689"/>
          <a:stretch/>
        </p:blipFill>
        <p:spPr bwMode="auto">
          <a:xfrm>
            <a:off x="2545621" y="4293239"/>
            <a:ext cx="1825191" cy="5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0873" y="3365814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Demo at https://ncc.carleton.ca</a:t>
            </a:r>
          </a:p>
        </p:txBody>
      </p:sp>
      <p:pic>
        <p:nvPicPr>
          <p:cNvPr id="2" name="Picture 2" descr="Natural Sciences and Engineering Research Council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96" y="4293239"/>
            <a:ext cx="1435262" cy="6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vironment and Climate Change Canada partnership â Swim Drink Fis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9953" r="5025" b="32274"/>
          <a:stretch/>
        </p:blipFill>
        <p:spPr bwMode="auto">
          <a:xfrm>
            <a:off x="6486242" y="4293239"/>
            <a:ext cx="2597457" cy="6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94509"/>
            <a:ext cx="443992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/>
              <a:t>Includes</a:t>
            </a:r>
            <a:r>
              <a:rPr lang="en-AU" dirty="0"/>
              <a:t>: places that are already managed for conservation. </a:t>
            </a:r>
          </a:p>
          <a:p>
            <a:r>
              <a:rPr lang="en-AU" dirty="0"/>
              <a:t>By </a:t>
            </a:r>
            <a:r>
              <a:rPr lang="en-AU" u="sng" dirty="0"/>
              <a:t>selecting</a:t>
            </a:r>
            <a:r>
              <a:rPr lang="en-AU" dirty="0"/>
              <a:t> Includes, solutions can build on existing conservation efforts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00" y="136706"/>
            <a:ext cx="487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sz="3200"/>
              <a:t>Framing a conservation planning problem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000" t="35519" r="28000" b="13074"/>
          <a:stretch/>
        </p:blipFill>
        <p:spPr>
          <a:xfrm>
            <a:off x="5227320" y="0"/>
            <a:ext cx="3916680" cy="51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32040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82292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53657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214117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380753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2942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562" y="0"/>
            <a:ext cx="6290438" cy="857250"/>
          </a:xfrm>
        </p:spPr>
        <p:txBody>
          <a:bodyPr>
            <a:normAutofit/>
          </a:bodyPr>
          <a:lstStyle/>
          <a:p>
            <a:r>
              <a:rPr lang="en-AU" dirty="0"/>
              <a:t>Where to Work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01" y="930732"/>
            <a:ext cx="6041761" cy="3127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063481" cy="5143499"/>
          </a:xfrm>
        </p:spPr>
        <p:txBody>
          <a:bodyPr>
            <a:normAutofit/>
          </a:bodyPr>
          <a:lstStyle/>
          <a:p>
            <a:r>
              <a:rPr lang="en-AU" sz="3600" dirty="0"/>
              <a:t>Interactive  design</a:t>
            </a:r>
          </a:p>
          <a:p>
            <a:r>
              <a:rPr lang="en-AU" sz="3600" dirty="0"/>
              <a:t>Multiple modes</a:t>
            </a:r>
          </a:p>
          <a:p>
            <a:r>
              <a:rPr lang="en-AU" sz="3600" dirty="0"/>
              <a:t>Fast and accurate </a:t>
            </a:r>
          </a:p>
          <a:p>
            <a:r>
              <a:rPr lang="en-AU" sz="3600" dirty="0"/>
              <a:t>Explore uncertainty </a:t>
            </a:r>
          </a:p>
          <a:p>
            <a:endParaRPr lang="en-AU" sz="3600" dirty="0"/>
          </a:p>
        </p:txBody>
      </p:sp>
      <p:sp>
        <p:nvSpPr>
          <p:cNvPr id="7" name="Rectangle 6"/>
          <p:cNvSpPr/>
          <p:nvPr/>
        </p:nvSpPr>
        <p:spPr>
          <a:xfrm>
            <a:off x="3145197" y="4277561"/>
            <a:ext cx="5707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sz="3600" dirty="0"/>
              <a:t>Solutions in near real-time</a:t>
            </a:r>
          </a:p>
        </p:txBody>
      </p:sp>
    </p:spTree>
    <p:extLst>
      <p:ext uri="{BB962C8B-B14F-4D97-AF65-F5344CB8AC3E}">
        <p14:creationId xmlns:p14="http://schemas.microsoft.com/office/powerpoint/2010/main" val="3706679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with Ontario pilot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746"/>
            <a:ext cx="8229600" cy="10960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6000" dirty="0"/>
              <a:t>https://ncc.carleton.ca/</a:t>
            </a:r>
          </a:p>
        </p:txBody>
      </p:sp>
    </p:spTree>
    <p:extLst>
      <p:ext uri="{BB962C8B-B14F-4D97-AF65-F5344CB8AC3E}">
        <p14:creationId xmlns:p14="http://schemas.microsoft.com/office/powerpoint/2010/main" val="233765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6000" y="1263064"/>
            <a:ext cx="77622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Jeffrey Hanson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(jeffrey.hanson@uqconnect.edu.au)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Richard Schuster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(richard.schuster@natureconservancy.ca)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Jaimie Vincent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(jaimievincent@cmail.carleton.ca) 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Joseph Bennett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(josephbennett@cunet.carleton.ca)</a:t>
            </a: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Thanks for listening!</a:t>
            </a:r>
          </a:p>
        </p:txBody>
      </p:sp>
      <p:sp>
        <p:nvSpPr>
          <p:cNvPr id="4" name="AutoShape 2" descr="Nature Conservancy of Canada / Conservation de la nature Canada - Home | 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2" name="Picture 4" descr="https://scontent.fpmr1-1.fna.fbcdn.net/v/t1.6435-1/p200x200/167035442_10157688935536969_2910918761987542183_n.png?_nc_cat=107&amp;ccb=1-5&amp;_nc_sid=dbb9e7&amp;_nc_ohc=IcrGITuBrqIAX9I99zu&amp;_nc_ht=scontent.fpmr1-1.fna&amp;oh=777d60ac782734dbd02e29813ab73076&amp;oe=6178C1A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188214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Carleton University (Official) - Photos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6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1345642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1" y="2943602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2418641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64753" y="4114284"/>
            <a:ext cx="6814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000" dirty="0"/>
              <a:t>Demo at https://ncc.carleton.ca</a:t>
            </a:r>
          </a:p>
        </p:txBody>
      </p: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1F4-7DFB-4CD9-A9C5-1F8B8A0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DCD0-C622-48E1-9B48-9D334B1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11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3600" dirty="0"/>
              <a:t>Project initiated by NCC/Carleton in 2020 (approx. $1.2 million NCC, $300K Carleton)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NSERC Alliance Grant for supporting research in 2021 ($960K)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ECCC is partner on Alliance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New ECCC </a:t>
            </a:r>
            <a:r>
              <a:rPr lang="en-AU" sz="3600" dirty="0" err="1"/>
              <a:t>GnC</a:t>
            </a:r>
            <a:r>
              <a:rPr lang="en-AU" sz="3600" dirty="0"/>
              <a:t> in 2021 ($386K)  for additional research on priority-setting</a:t>
            </a:r>
          </a:p>
          <a:p>
            <a:pPr marL="0" indent="0">
              <a:buNone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57439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54" y="481096"/>
            <a:ext cx="3204261" cy="64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/>
              <a:t>Where to Work tool tool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293201" y="1057717"/>
            <a:ext cx="3689940" cy="2948400"/>
            <a:chOff x="5303520" y="1527540"/>
            <a:chExt cx="3689940" cy="29477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3" name="Content Placeholder 2"/>
          <p:cNvSpPr txBox="1">
            <a:spLocks/>
          </p:cNvSpPr>
          <p:nvPr/>
        </p:nvSpPr>
        <p:spPr>
          <a:xfrm>
            <a:off x="6073573" y="483744"/>
            <a:ext cx="2647377" cy="64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2800" dirty="0"/>
              <a:t>What to Do tool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41771" y="1084127"/>
            <a:ext cx="3689940" cy="2948400"/>
            <a:chOff x="5303520" y="1527540"/>
            <a:chExt cx="3689940" cy="29477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D000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00F0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638277" y="4167734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Priority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55960" y="4153874"/>
            <a:ext cx="13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F061"/>
                </a:solidFill>
              </a:rPr>
              <a:t>Restoration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609987" y="4153874"/>
            <a:ext cx="121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FFC000"/>
                </a:solidFill>
              </a:rPr>
              <a:t>Eradicate </a:t>
            </a:r>
          </a:p>
          <a:p>
            <a:pPr algn="ctr"/>
            <a:r>
              <a:rPr lang="en-AU" b="1" dirty="0">
                <a:solidFill>
                  <a:srgbClr val="FFC000"/>
                </a:solidFill>
              </a:rPr>
              <a:t>pests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68577" y="4167734"/>
            <a:ext cx="11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000A8"/>
                </a:solidFill>
              </a:rPr>
              <a:t>Weeding</a:t>
            </a:r>
          </a:p>
        </p:txBody>
      </p:sp>
      <p:sp>
        <p:nvSpPr>
          <p:cNvPr id="97" name="Right Arrow 96"/>
          <p:cNvSpPr/>
          <p:nvPr/>
        </p:nvSpPr>
        <p:spPr>
          <a:xfrm>
            <a:off x="4236155" y="2038994"/>
            <a:ext cx="904240" cy="10890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3F317CF-8280-440B-A077-C75FAC548AF8}"/>
              </a:ext>
            </a:extLst>
          </p:cNvPr>
          <p:cNvSpPr/>
          <p:nvPr/>
        </p:nvSpPr>
        <p:spPr>
          <a:xfrm>
            <a:off x="6963585" y="1179064"/>
            <a:ext cx="604106" cy="568673"/>
          </a:xfrm>
          <a:prstGeom prst="ellipse">
            <a:avLst/>
          </a:prstGeom>
          <a:noFill/>
          <a:ln w="57150">
            <a:solidFill>
              <a:srgbClr val="D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6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1F4-7DFB-4CD9-A9C5-1F8B8A0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Systematic conservation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DCD0-C622-48E1-9B48-9D334B1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11"/>
            <a:ext cx="8229600" cy="339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Provides </a:t>
            </a:r>
            <a:r>
              <a:rPr lang="en-AU" sz="3600" u="sng" dirty="0"/>
              <a:t>evidence-based</a:t>
            </a:r>
            <a:r>
              <a:rPr lang="en-AU" sz="3600" dirty="0"/>
              <a:t>, </a:t>
            </a:r>
            <a:r>
              <a:rPr lang="en-AU" sz="3600" u="sng" dirty="0"/>
              <a:t>repeatable</a:t>
            </a:r>
            <a:r>
              <a:rPr lang="en-AU" sz="3600" dirty="0"/>
              <a:t>, and </a:t>
            </a:r>
            <a:r>
              <a:rPr lang="en-AU" sz="3600" u="sng" dirty="0"/>
              <a:t>structured approach </a:t>
            </a:r>
            <a:r>
              <a:rPr lang="en-AU" sz="3600" dirty="0"/>
              <a:t>for designing new protected areas that </a:t>
            </a:r>
            <a:r>
              <a:rPr lang="en-AU" sz="3600" u="sng" dirty="0"/>
              <a:t>efficiently</a:t>
            </a:r>
            <a:r>
              <a:rPr lang="en-AU" sz="3600" dirty="0"/>
              <a:t> meet </a:t>
            </a:r>
            <a:r>
              <a:rPr lang="en-AU" sz="3600" u="sng" dirty="0"/>
              <a:t>conservation objectives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932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0"/>
            <a:ext cx="8229600" cy="845581"/>
          </a:xfrm>
        </p:spPr>
        <p:txBody>
          <a:bodyPr>
            <a:normAutofit/>
          </a:bodyPr>
          <a:lstStyle/>
          <a:p>
            <a:r>
              <a:rPr lang="en-AU" dirty="0"/>
              <a:t>Real-world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167" t="26481" r="30122" b="6259"/>
          <a:stretch/>
        </p:blipFill>
        <p:spPr>
          <a:xfrm>
            <a:off x="251435" y="1434660"/>
            <a:ext cx="1991251" cy="3048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80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Great Barrier Reef </a:t>
            </a:r>
          </a:p>
          <a:p>
            <a:pPr algn="ctr"/>
            <a:r>
              <a:rPr lang="en-AU" dirty="0"/>
              <a:t>Australia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667" t="16707" r="24167" b="14705"/>
          <a:stretch/>
        </p:blipFill>
        <p:spPr>
          <a:xfrm>
            <a:off x="2322441" y="1434660"/>
            <a:ext cx="2146668" cy="3048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2795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Gulf of California</a:t>
            </a:r>
          </a:p>
          <a:p>
            <a:pPr algn="ctr"/>
            <a:r>
              <a:rPr lang="en-AU" dirty="0"/>
              <a:t>Mexico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9109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Department of Fisheries</a:t>
            </a:r>
          </a:p>
          <a:p>
            <a:pPr algn="ctr"/>
            <a:r>
              <a:rPr lang="en-AU" dirty="0"/>
              <a:t>Canada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0757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National system</a:t>
            </a:r>
          </a:p>
          <a:p>
            <a:pPr algn="ctr"/>
            <a:r>
              <a:rPr lang="en-AU" dirty="0"/>
              <a:t>Guyana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48867" y="1434660"/>
            <a:ext cx="2259179" cy="3034595"/>
            <a:chOff x="3605561" y="-914400"/>
            <a:chExt cx="3258531" cy="4376953"/>
          </a:xfrm>
        </p:grpSpPr>
        <p:pic>
          <p:nvPicPr>
            <p:cNvPr id="3074" name="Picture 2" descr="Fig.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68" t="-333" b="1"/>
            <a:stretch/>
          </p:blipFill>
          <p:spPr bwMode="auto">
            <a:xfrm>
              <a:off x="3605561" y="-914400"/>
              <a:ext cx="3258531" cy="43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691376" y="-896112"/>
              <a:ext cx="337931" cy="2081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05561" y="1283755"/>
              <a:ext cx="706244" cy="797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9023" y="1434660"/>
            <a:ext cx="2175571" cy="3048622"/>
            <a:chOff x="4516044" y="1881701"/>
            <a:chExt cx="2175571" cy="3048622"/>
          </a:xfrm>
        </p:grpSpPr>
        <p:pic>
          <p:nvPicPr>
            <p:cNvPr id="3076" name="Picture 4" descr="https://www.dfo-mpo.gc.ca/oceans/images/publications/ccfam-ccmpa/otg-gto-2018/figure4-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8" t="25493" r="1268" b="22653"/>
            <a:stretch/>
          </p:blipFill>
          <p:spPr bwMode="auto">
            <a:xfrm>
              <a:off x="4516045" y="1881701"/>
              <a:ext cx="2172672" cy="152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4516044" y="3129280"/>
              <a:ext cx="2175571" cy="1801043"/>
              <a:chOff x="2497874" y="-1055650"/>
              <a:chExt cx="2936488" cy="2430967"/>
            </a:xfrm>
          </p:grpSpPr>
          <p:pic>
            <p:nvPicPr>
              <p:cNvPr id="3078" name="Picture 6" descr="Figure 4: The Network Development Proces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00" t="9990" r="39826" b="2606"/>
              <a:stretch/>
            </p:blipFill>
            <p:spPr bwMode="auto">
              <a:xfrm>
                <a:off x="2497874" y="-1055650"/>
                <a:ext cx="2936488" cy="2430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527610" y="-9271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42477" y="154262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/>
              <p:cNvSpPr/>
              <p:nvPr/>
            </p:nvSpPr>
            <p:spPr>
              <a:xfrm flipH="1">
                <a:off x="4211580" y="-795292"/>
                <a:ext cx="925552" cy="7952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80010" y="-7747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2429" y="-282498"/>
                <a:ext cx="943615" cy="23784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4516044" y="-232203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H="1">
                <a:off x="5274639" y="-496116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Rectangle 24"/>
              <p:cNvSpPr/>
              <p:nvPr/>
            </p:nvSpPr>
            <p:spPr>
              <a:xfrm flipH="1">
                <a:off x="5038476" y="845579"/>
                <a:ext cx="327455" cy="210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Rectangle 25"/>
              <p:cNvSpPr/>
              <p:nvPr/>
            </p:nvSpPr>
            <p:spPr>
              <a:xfrm flipH="1">
                <a:off x="5274638" y="-496116"/>
                <a:ext cx="153598" cy="14030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H="1">
                <a:off x="5034990" y="-501388"/>
                <a:ext cx="397055" cy="2188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3080" name="Picture 8" descr="Z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29" y="4605818"/>
            <a:ext cx="2025651" cy="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pbes.net/sites/default/files/screen_shot_2017-11-19_at_20.20.14.pn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3"/>
          <a:stretch/>
        </p:blipFill>
        <p:spPr bwMode="auto">
          <a:xfrm>
            <a:off x="5073148" y="4592145"/>
            <a:ext cx="1550865" cy="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765EDB3-E77D-40F5-907B-AE390B2E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09" y="4572210"/>
            <a:ext cx="448291" cy="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042621" y="4644274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Decision support tools:</a:t>
            </a:r>
          </a:p>
        </p:txBody>
      </p:sp>
    </p:spTree>
    <p:extLst>
      <p:ext uri="{BB962C8B-B14F-4D97-AF65-F5344CB8AC3E}">
        <p14:creationId xmlns:p14="http://schemas.microsoft.com/office/powerpoint/2010/main" val="377646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205979"/>
            <a:ext cx="847898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NCC’s current planning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079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NCC’s current approach:</a:t>
            </a:r>
          </a:p>
          <a:p>
            <a:pPr lvl="1"/>
            <a:r>
              <a:rPr lang="en-AU" dirty="0"/>
              <a:t>Hierarchical approach</a:t>
            </a:r>
          </a:p>
          <a:p>
            <a:pPr lvl="1"/>
            <a:r>
              <a:rPr lang="en-AU" dirty="0"/>
              <a:t>Varies across regions</a:t>
            </a:r>
          </a:p>
          <a:p>
            <a:pPr lvl="1"/>
            <a:r>
              <a:rPr lang="en-AU" dirty="0"/>
              <a:t>No prioritization beyond </a:t>
            </a:r>
            <a:br>
              <a:rPr lang="en-AU" dirty="0"/>
            </a:br>
            <a:r>
              <a:rPr lang="en-AU" dirty="0"/>
              <a:t>land securement</a:t>
            </a:r>
          </a:p>
          <a:p>
            <a:r>
              <a:rPr lang="en-AU" dirty="0"/>
              <a:t>Gaps and Challenges:</a:t>
            </a:r>
          </a:p>
          <a:p>
            <a:pPr lvl="1"/>
            <a:r>
              <a:rPr lang="en-AU" dirty="0"/>
              <a:t>No roll-up</a:t>
            </a:r>
          </a:p>
          <a:p>
            <a:pPr lvl="1"/>
            <a:r>
              <a:rPr lang="en-AU" dirty="0"/>
              <a:t>Little inclusion of threats</a:t>
            </a:r>
          </a:p>
          <a:p>
            <a:pPr lvl="1"/>
            <a:r>
              <a:rPr lang="en-AU" dirty="0"/>
              <a:t>Time consuming and simplistic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F4AB47AE-605E-4ECC-8E76-8F5A6C91A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6224" y="1667552"/>
            <a:ext cx="2970020" cy="2118512"/>
            <a:chOff x="2520" y="172"/>
            <a:chExt cx="4632" cy="3304"/>
          </a:xfrm>
          <a:solidFill>
            <a:schemeClr val="tx1"/>
          </a:solidFill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F0A3367B-D074-43C0-9B37-19D0CEA5821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0" y="174"/>
              <a:ext cx="4632" cy="3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CA" sz="105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E1C280A0-3EA3-4772-883F-94943C49A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" y="172"/>
              <a:ext cx="3508" cy="19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25FBC53C-8819-42D2-9942-DF7CC0B6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" y="172"/>
              <a:ext cx="3508" cy="19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10B7E32-4474-4E66-91DD-A720976B0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" y="1460"/>
              <a:ext cx="3022" cy="20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30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Modernizing NCC's conservation prioritization methods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611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+mn-lt"/>
              </a:rPr>
              <a:t>Standardizing conservation planning framework across the country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New tools and methods will be a game changer in the way NCC prioritizes where to work and what to do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User friendly web tools, based on sophisticated scientific approaches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/>
              <a:t>Framed within Conservation Standards approach</a:t>
            </a:r>
            <a:endParaRPr lang="en-US" sz="2800" dirty="0">
              <a:latin typeface="+mn-lt"/>
            </a:endParaRPr>
          </a:p>
          <a:p>
            <a:endParaRPr lang="en-US" dirty="0"/>
          </a:p>
          <a:p>
            <a:endParaRPr lang="en-C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2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B131-1AB4-4850-AA4E-B66324F4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630" y="1621634"/>
            <a:ext cx="5915025" cy="2250377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Easy-to-use graphical user interface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FAST! Near real time analysis for stakeholder meetings and discussions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Algorithm guarantees mathematically optimal results – consistent across Canada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D94EA3-4982-4C09-8BF3-7C45635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Strengths of our tools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487206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a conservation planning problem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880" y="1191622"/>
            <a:ext cx="487206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/>
              <a:t>Themes</a:t>
            </a:r>
            <a:r>
              <a:rPr lang="en-AU" dirty="0"/>
              <a:t>: Facets of biodiversity that are important for conservation</a:t>
            </a:r>
          </a:p>
          <a:p>
            <a:r>
              <a:rPr lang="en-AU" u="sng" dirty="0"/>
              <a:t>Goals</a:t>
            </a:r>
            <a:r>
              <a:rPr lang="en-AU" dirty="0"/>
              <a:t>: set to ensure a minimum percent coverage in solutions</a:t>
            </a:r>
          </a:p>
        </p:txBody>
      </p:sp>
      <p:pic>
        <p:nvPicPr>
          <p:cNvPr id="4098" name="Picture 2" descr="https://upload.wikimedia.org/wikipedia/commons/thumb/b/b1/Alvar_near_Singing_Sands.JPG/220px-Alvar_near_Singing_S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3" y="-1"/>
            <a:ext cx="2044328" cy="13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of Forests Found in Canada - WorldAtla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9" y="1364874"/>
            <a:ext cx="2139423" cy="14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dangered Species - Nature Canad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30" y="0"/>
            <a:ext cx="2139423" cy="134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https://wildlifepreservation.ca/2016/wp-content/uploads/2011/08/swallow-hirund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3"/>
          <a:stretch/>
        </p:blipFill>
        <p:spPr>
          <a:xfrm>
            <a:off x="7092953" y="2763205"/>
            <a:ext cx="2051047" cy="1316571"/>
          </a:xfrm>
          <a:prstGeom prst="rect">
            <a:avLst/>
          </a:prstGeom>
        </p:spPr>
      </p:pic>
      <p:pic>
        <p:nvPicPr>
          <p:cNvPr id="4114" name="Picture 18" descr="B.C. frogs threatened as animal extinctions are on the rise | CBC New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5"/>
          <a:stretch/>
        </p:blipFill>
        <p:spPr bwMode="auto">
          <a:xfrm>
            <a:off x="7096388" y="1346377"/>
            <a:ext cx="2051046" cy="14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22" descr="Canadian Wildlife Federation: Wetl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120" name="Picture 24" descr="wetland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/>
          <a:stretch/>
        </p:blipFill>
        <p:spPr bwMode="auto">
          <a:xfrm>
            <a:off x="4953529" y="2780493"/>
            <a:ext cx="2135988" cy="13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Wildfires in Canada are burning down forests of mushroom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3" y="4079776"/>
            <a:ext cx="2139424" cy="1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anada&amp;#39;s grasslands: &amp;#39;most endangered, least protected ecosystems&amp;#39; | CBC  Radi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18" y="4079777"/>
            <a:ext cx="2047764" cy="13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1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76690" y="1188720"/>
            <a:ext cx="5727870" cy="385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u="sng" dirty="0"/>
              <a:t>Weights</a:t>
            </a:r>
            <a:r>
              <a:rPr lang="en-AU" sz="2400" dirty="0"/>
              <a:t>: properties of places that impede or improve conservation efforts</a:t>
            </a:r>
          </a:p>
          <a:p>
            <a:r>
              <a:rPr lang="en-AU" sz="2400" u="sng" dirty="0"/>
              <a:t>Factors</a:t>
            </a:r>
            <a:r>
              <a:rPr lang="en-AU" sz="2400" dirty="0"/>
              <a:t>: indicate importance for avoiding or covering</a:t>
            </a:r>
          </a:p>
          <a:p>
            <a:r>
              <a:rPr lang="en-AU" sz="2400" dirty="0"/>
              <a:t>Factor = 100:</a:t>
            </a:r>
          </a:p>
          <a:p>
            <a:pPr lvl="1"/>
            <a:r>
              <a:rPr lang="en-AU" sz="2400" dirty="0"/>
              <a:t>important to cover</a:t>
            </a:r>
          </a:p>
          <a:p>
            <a:r>
              <a:rPr lang="en-AU" sz="2400" dirty="0"/>
              <a:t>Factor = -100: </a:t>
            </a:r>
          </a:p>
          <a:p>
            <a:pPr lvl="1"/>
            <a:r>
              <a:rPr lang="en-AU" sz="2400" dirty="0"/>
              <a:t>important to avoid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595664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a conservation planning problem</a:t>
            </a:r>
          </a:p>
        </p:txBody>
      </p:sp>
      <p:pic>
        <p:nvPicPr>
          <p:cNvPr id="5122" name="Picture 2" descr="Minin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-1"/>
            <a:ext cx="2930264" cy="19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m - Google Search | Dam, Big and small, 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1953508"/>
            <a:ext cx="2930263" cy="14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espite lockdown, national highway construction hits all-time high of 36.4  km/day in 2020-21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3448540"/>
            <a:ext cx="3015728" cy="16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4488" t="23634" r="27052" b="27364"/>
          <a:stretch/>
        </p:blipFill>
        <p:spPr>
          <a:xfrm>
            <a:off x="3864254" y="2872154"/>
            <a:ext cx="2345297" cy="22713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503420" y="3268980"/>
            <a:ext cx="281940" cy="4038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22912" y="3387090"/>
            <a:ext cx="389429" cy="39673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311191" y="4371014"/>
            <a:ext cx="384458" cy="32715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49240" y="4534590"/>
            <a:ext cx="368386" cy="51427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4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7390</TotalTime>
  <Words>571</Words>
  <Application>Microsoft Office PowerPoint</Application>
  <PresentationFormat>On-screen Show (16:9)</PresentationFormat>
  <Paragraphs>126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1_Office Theme</vt:lpstr>
      <vt:lpstr>PowerPoint Presentation</vt:lpstr>
      <vt:lpstr>Background</vt:lpstr>
      <vt:lpstr>Systematic conservation planning</vt:lpstr>
      <vt:lpstr>Real-world examples</vt:lpstr>
      <vt:lpstr>NCC’s current planning approach</vt:lpstr>
      <vt:lpstr>Modernizing NCC's conservation prioritization methods</vt:lpstr>
      <vt:lpstr>Strengths of our tools</vt:lpstr>
      <vt:lpstr>Framing a conservation planning problem</vt:lpstr>
      <vt:lpstr>Framing a conservation planning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Work tool</vt:lpstr>
      <vt:lpstr>Demo with Ontario pilot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Owen Hanson</cp:lastModifiedBy>
  <cp:revision>2249</cp:revision>
  <dcterms:created xsi:type="dcterms:W3CDTF">2006-08-16T00:00:00Z</dcterms:created>
  <dcterms:modified xsi:type="dcterms:W3CDTF">2021-10-05T02:07:36Z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</Properties>
</file>